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7"/>
  </p:notesMasterIdLst>
  <p:sldIdLst>
    <p:sldId id="267" r:id="rId2"/>
    <p:sldId id="273" r:id="rId3"/>
    <p:sldId id="310" r:id="rId4"/>
    <p:sldId id="317" r:id="rId5"/>
    <p:sldId id="319" r:id="rId6"/>
    <p:sldId id="320" r:id="rId7"/>
    <p:sldId id="321" r:id="rId8"/>
    <p:sldId id="275" r:id="rId9"/>
    <p:sldId id="261" r:id="rId10"/>
    <p:sldId id="307" r:id="rId11"/>
    <p:sldId id="308" r:id="rId12"/>
    <p:sldId id="277" r:id="rId13"/>
    <p:sldId id="278" r:id="rId14"/>
    <p:sldId id="324" r:id="rId15"/>
    <p:sldId id="32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/Background" id="{B62676E4-C00C-4AB0-A561-FFABF4C111E4}">
          <p14:sldIdLst>
            <p14:sldId id="267"/>
            <p14:sldId id="273"/>
            <p14:sldId id="310"/>
            <p14:sldId id="317"/>
            <p14:sldId id="319"/>
            <p14:sldId id="320"/>
            <p14:sldId id="321"/>
            <p14:sldId id="275"/>
            <p14:sldId id="261"/>
            <p14:sldId id="307"/>
            <p14:sldId id="308"/>
            <p14:sldId id="277"/>
            <p14:sldId id="278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Kampff" initials="AK" lastIdx="2" clrIdx="0">
    <p:extLst>
      <p:ext uri="{19B8F6BF-5375-455C-9EA6-DF929625EA0E}">
        <p15:presenceInfo xmlns:p15="http://schemas.microsoft.com/office/powerpoint/2012/main" userId="67532a93bb0b16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 autoAdjust="0"/>
    <p:restoredTop sz="94681" autoAdjust="0"/>
  </p:normalViewPr>
  <p:slideViewPr>
    <p:cSldViewPr snapToGrid="0">
      <p:cViewPr varScale="1">
        <p:scale>
          <a:sx n="91" d="100"/>
          <a:sy n="91" d="100"/>
        </p:scale>
        <p:origin x="795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D4EB7-7A5D-4164-A389-012F415EE9B8}" type="datetimeFigureOut">
              <a:rPr lang="en-GB" smtClean="0"/>
              <a:t>11/09/2017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209E1-66F0-44A1-97A6-4248A3E17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8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209E1-66F0-44A1-97A6-4248A3E17B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7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209E1-66F0-44A1-97A6-4248A3E17B5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391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209E1-66F0-44A1-97A6-4248A3E17B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80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45069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Lecture Title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Computers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Assembly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3B6BA0-BEC0-4EBF-97F2-0B88FC01089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12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Concept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984126" y="111262"/>
            <a:ext cx="7192311" cy="502029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Core Concept Name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84128" y="613292"/>
            <a:ext cx="7192309" cy="620086"/>
          </a:xfrm>
          <a:prstGeom prst="rect">
            <a:avLst/>
          </a:prstGeom>
        </p:spPr>
        <p:txBody>
          <a:bodyPr/>
          <a:lstStyle>
            <a:lvl1pPr marL="0" indent="180000">
              <a:spcBef>
                <a:spcPts val="0"/>
              </a:spcBef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Core concept description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956378"/>
            <a:ext cx="984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Definition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177213" y="111125"/>
            <a:ext cx="966787" cy="1122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 i="1"/>
            </a:lvl1pPr>
          </a:lstStyle>
          <a:p>
            <a:r>
              <a:rPr lang="en-GB" dirty="0"/>
              <a:t>Concept </a:t>
            </a:r>
          </a:p>
          <a:p>
            <a:r>
              <a:rPr lang="en-GB" dirty="0"/>
              <a:t>Icon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249503" y="1227643"/>
            <a:ext cx="8661556" cy="35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249503" y="5579190"/>
            <a:ext cx="8661556" cy="35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Computers</a:t>
            </a:r>
            <a:endParaRPr lang="en-GB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Assembly Language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03B6BA0-BEC0-4EBF-97F2-0B88FC01089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433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Concept (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Computers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Assembly Language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3B6BA0-BEC0-4EBF-97F2-0B88FC01089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177213" y="111125"/>
            <a:ext cx="966787" cy="1122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GB" dirty="0"/>
              <a:t>Concept </a:t>
            </a:r>
          </a:p>
          <a:p>
            <a:r>
              <a:rPr lang="en-GB" dirty="0"/>
              <a:t>Icon</a:t>
            </a:r>
          </a:p>
        </p:txBody>
      </p: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984126" y="111262"/>
            <a:ext cx="7192311" cy="502029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Core Concept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03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6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Computers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Assembly Language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B6BA0-BEC0-4EBF-97F2-0B88FC01089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90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1" r:id="rId3"/>
    <p:sldLayoutId id="2147483674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93"/>
            <a:ext cx="9144000" cy="544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28650" y="44467"/>
            <a:ext cx="7886700" cy="1325563"/>
          </a:xfrm>
        </p:spPr>
        <p:txBody>
          <a:bodyPr/>
          <a:lstStyle/>
          <a:p>
            <a:r>
              <a:rPr lang="en-GB" sz="3200" b="1" dirty="0"/>
              <a:t>Assembly Language</a:t>
            </a:r>
            <a:br>
              <a:rPr lang="en-GB" sz="3200" b="1" dirty="0"/>
            </a:br>
            <a:r>
              <a:rPr lang="en-GB" sz="2000" dirty="0"/>
              <a:t>Telling a computer what to do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576487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Arduino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Arduino is an open-source, open-hardware platform that integrates a slow (16 MHz) microcontroller, ADCs, digital ports, PWMs, counters, voltage regulators, USB-to-Serial converter, and useful connectors (headers) onto a single board.</a:t>
            </a:r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4" r="6744"/>
          <a:stretch/>
        </p:blipFill>
        <p:spPr/>
      </p:pic>
      <p:pic>
        <p:nvPicPr>
          <p:cNvPr id="9" name="Picture 2" descr="http://atmega32-avr.com/wp-content/uploads/2012/06/hardware_specs_of_the_Arduino_UN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82" y="2026674"/>
            <a:ext cx="4569718" cy="235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arduino.cc/en/uploads/Main/ArduinoDiecimilaComponent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4766"/>
            <a:ext cx="4545890" cy="255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4F52D4-903B-41D8-A4DD-56127B58673A}"/>
              </a:ext>
            </a:extLst>
          </p:cNvPr>
          <p:cNvCxnSpPr>
            <a:cxnSpLocks/>
          </p:cNvCxnSpPr>
          <p:nvPr/>
        </p:nvCxnSpPr>
        <p:spPr>
          <a:xfrm flipH="1" flipV="1">
            <a:off x="2995448" y="3494691"/>
            <a:ext cx="1014249" cy="1676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F8E79C-BBDD-40F1-870A-E84F6E6B4D85}"/>
              </a:ext>
            </a:extLst>
          </p:cNvPr>
          <p:cNvSpPr txBox="1"/>
          <p:nvPr/>
        </p:nvSpPr>
        <p:spPr>
          <a:xfrm>
            <a:off x="4056993" y="5092262"/>
            <a:ext cx="242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Atmel Mega 328P</a:t>
            </a:r>
          </a:p>
        </p:txBody>
      </p:sp>
    </p:spTree>
    <p:extLst>
      <p:ext uri="{BB962C8B-B14F-4D97-AF65-F5344CB8AC3E}">
        <p14:creationId xmlns:p14="http://schemas.microsoft.com/office/powerpoint/2010/main" val="386099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862"/>
            <a:ext cx="9144000" cy="544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itle 13"/>
          <p:cNvSpPr>
            <a:spLocks noGrp="1"/>
          </p:cNvSpPr>
          <p:nvPr>
            <p:ph type="title"/>
          </p:nvPr>
        </p:nvSpPr>
        <p:spPr>
          <a:xfrm>
            <a:off x="454080" y="342394"/>
            <a:ext cx="8235841" cy="540476"/>
          </a:xfrm>
        </p:spPr>
        <p:txBody>
          <a:bodyPr/>
          <a:lstStyle/>
          <a:p>
            <a:r>
              <a:rPr lang="en-GB" sz="2800" b="1" dirty="0"/>
              <a:t>How do you tell a (binary) computer what to do?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CC69C2-FE8F-437B-A6F6-565B75DB8581}"/>
              </a:ext>
            </a:extLst>
          </p:cNvPr>
          <p:cNvSpPr/>
          <p:nvPr/>
        </p:nvSpPr>
        <p:spPr>
          <a:xfrm>
            <a:off x="3510455" y="342394"/>
            <a:ext cx="1382111" cy="54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04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Binary Representation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The bits 0 and 1 can be used to represent any number, as can the digits 0 through 9, when combined appropriately. The number of distinct values that can be represented depends on the number of bits used.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30157" y="1339794"/>
            <a:ext cx="253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“Let’s count in Binary!”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5378" y="1637609"/>
            <a:ext cx="10770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10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11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100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101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110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111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1000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1001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1010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1011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1100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1101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1110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1111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00100001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2174" y="1637609"/>
            <a:ext cx="4071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0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2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3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4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5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6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7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8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9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10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11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12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13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14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15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…</a:t>
            </a:r>
          </a:p>
          <a:p>
            <a:pPr algn="r"/>
            <a:r>
              <a:rPr lang="en-GB" sz="1400" dirty="0">
                <a:latin typeface="Calibri" panose="020F0502020204030204" pitchFamily="34" charset="0"/>
                <a:cs typeface="Arial" panose="020B0604020202020204" pitchFamily="34" charset="0"/>
              </a:rPr>
              <a:t>33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15143" y="1949809"/>
            <a:ext cx="63278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1-bit: 	2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8-bits:	256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16-bits:	65,536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32-bits:	 4,294,967,296 </a:t>
            </a:r>
            <a:r>
              <a:rPr lang="en-GB" sz="1000" dirty="0">
                <a:latin typeface="Calibri" panose="020F0502020204030204" pitchFamily="34" charset="0"/>
              </a:rPr>
              <a:t>(~4 billion)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pPr lvl="0"/>
            <a:r>
              <a:rPr lang="en-GB" dirty="0">
                <a:latin typeface="Calibri" panose="020F0502020204030204" pitchFamily="34" charset="0"/>
              </a:rPr>
              <a:t>64-bits:	 18,446,744,073,709,551,616 </a:t>
            </a:r>
            <a:r>
              <a:rPr lang="en-GB" sz="1000" dirty="0">
                <a:solidFill>
                  <a:prstClr val="black"/>
                </a:solidFill>
                <a:latin typeface="Calibri" panose="020F0502020204030204" pitchFamily="34" charset="0"/>
              </a:rPr>
              <a:t>(~18 quintillion)</a:t>
            </a:r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128-bits:	340,282,366,920,938,463,463,374,607,431,768,211,456</a:t>
            </a:r>
          </a:p>
          <a:p>
            <a:r>
              <a:rPr lang="en-GB" dirty="0">
                <a:latin typeface="Calibri" panose="020F0502020204030204" pitchFamily="34" charset="0"/>
              </a:rPr>
              <a:t>				</a:t>
            </a:r>
            <a:r>
              <a:rPr lang="en-GB" sz="1000" dirty="0">
                <a:latin typeface="Calibri" panose="020F0502020204030204" pitchFamily="34" charset="0"/>
              </a:rPr>
              <a:t>(~340 </a:t>
            </a:r>
            <a:r>
              <a:rPr lang="en-GB" sz="1000" dirty="0" err="1">
                <a:latin typeface="Calibri" panose="020F0502020204030204" pitchFamily="34" charset="0"/>
              </a:rPr>
              <a:t>undecillion</a:t>
            </a:r>
            <a:r>
              <a:rPr lang="en-GB" sz="1000" dirty="0">
                <a:latin typeface="Calibri" panose="020F0502020204030204" pitchFamily="34" charset="0"/>
              </a:rPr>
              <a:t>)</a:t>
            </a:r>
            <a:endParaRPr lang="en-GB" sz="105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43625" y="1592185"/>
            <a:ext cx="18395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b="1" dirty="0"/>
              <a:t>#Values  =  2</a:t>
            </a:r>
            <a:r>
              <a:rPr lang="en-GB" b="1" baseline="30000" dirty="0"/>
              <a:t>#Bits</a:t>
            </a:r>
            <a:endParaRPr lang="en-GB" b="1" dirty="0"/>
          </a:p>
        </p:txBody>
      </p:sp>
      <p:sp>
        <p:nvSpPr>
          <p:cNvPr id="11" name="Rectangle 10"/>
          <p:cNvSpPr/>
          <p:nvPr/>
        </p:nvSpPr>
        <p:spPr>
          <a:xfrm>
            <a:off x="1447330" y="1637609"/>
            <a:ext cx="987330" cy="3896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04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Binary Data Types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Conventions for translating a set of binary values into another format (integer, floating point, text, colour, etc.). The number  and range of distinct values in the new format is constrained by the bit-depth of the binary representation (e.g. 8-bit text = 256 possible letters).</a:t>
            </a:r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490460"/>
            <a:ext cx="7096403" cy="3565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PT" sz="1600" b="1" u="sng" dirty="0"/>
              <a:t>Data Types:</a:t>
            </a:r>
            <a:endParaRPr lang="en-US" sz="1600" b="1" u="sng" dirty="0"/>
          </a:p>
          <a:p>
            <a:pPr marL="0" indent="0">
              <a:buFont typeface="Arial" pitchFamily="34" charset="0"/>
              <a:buNone/>
            </a:pPr>
            <a:endParaRPr lang="en-US" sz="1600" dirty="0"/>
          </a:p>
          <a:p>
            <a:r>
              <a:rPr lang="en-US" sz="1600" b="1" dirty="0"/>
              <a:t>Boolean</a:t>
            </a:r>
            <a:r>
              <a:rPr lang="en-US" sz="1600" dirty="0"/>
              <a:t> – True vs. False (1-bit)</a:t>
            </a:r>
            <a:endParaRPr lang="en-US" sz="1600" b="1" dirty="0"/>
          </a:p>
          <a:p>
            <a:r>
              <a:rPr lang="en-US" sz="1600" b="1" dirty="0"/>
              <a:t>Integers</a:t>
            </a:r>
            <a:r>
              <a:rPr lang="en-US" sz="1600" dirty="0"/>
              <a:t> </a:t>
            </a:r>
            <a:r>
              <a:rPr lang="pt-PT" sz="1600" dirty="0"/>
              <a:t>- </a:t>
            </a:r>
            <a:r>
              <a:rPr lang="pt-PT" sz="1200" i="1" dirty="0"/>
              <a:t>signed/unsigned</a:t>
            </a:r>
          </a:p>
          <a:p>
            <a:pPr marL="457200" lvl="1" indent="0">
              <a:buNone/>
            </a:pPr>
            <a:r>
              <a:rPr lang="pt-PT" sz="1400" dirty="0"/>
              <a:t>8-bit, 16-bit, 32-bit, 64-bit</a:t>
            </a:r>
            <a:endParaRPr lang="pt-PT" sz="1400" b="1" dirty="0"/>
          </a:p>
          <a:p>
            <a:pPr marL="457200" lvl="1" indent="0">
              <a:buNone/>
            </a:pPr>
            <a:r>
              <a:rPr lang="pt-PT" sz="1100" b="1" dirty="0"/>
              <a:t>Note:</a:t>
            </a:r>
            <a:r>
              <a:rPr lang="pt-PT" sz="1100" dirty="0"/>
              <a:t> Range  depends on signed/unisgned: </a:t>
            </a:r>
            <a:endParaRPr lang="pt-PT" sz="1400" dirty="0"/>
          </a:p>
          <a:p>
            <a:pPr marL="457200" lvl="1" indent="0">
              <a:buNone/>
            </a:pPr>
            <a:r>
              <a:rPr lang="pt-PT" sz="1100" dirty="0"/>
              <a:t>	8-bit signed:           </a:t>
            </a:r>
            <a:r>
              <a:rPr lang="pt-PT" sz="1100" dirty="0">
                <a:latin typeface="Calibri" panose="020F0502020204030204" pitchFamily="34" charset="0"/>
              </a:rPr>
              <a:t>0 to 256</a:t>
            </a:r>
          </a:p>
          <a:p>
            <a:pPr marL="457200" lvl="1" indent="0">
              <a:buNone/>
            </a:pPr>
            <a:r>
              <a:rPr lang="pt-PT" sz="1100" dirty="0"/>
              <a:t>	8-bit unsigned:   </a:t>
            </a:r>
            <a:r>
              <a:rPr lang="pt-PT" sz="1100" dirty="0">
                <a:latin typeface="Calibri" panose="020F0502020204030204" pitchFamily="34" charset="0"/>
              </a:rPr>
              <a:t>-127 to 127</a:t>
            </a:r>
            <a:endParaRPr lang="en-US" sz="1600" dirty="0"/>
          </a:p>
          <a:p>
            <a:r>
              <a:rPr lang="en-US" sz="1600" b="1" dirty="0"/>
              <a:t>Floating Point </a:t>
            </a:r>
            <a:r>
              <a:rPr lang="en-US" sz="1100" dirty="0"/>
              <a:t>(with decimal point)</a:t>
            </a:r>
            <a:endParaRPr lang="en-US" sz="1600" dirty="0"/>
          </a:p>
          <a:p>
            <a:pPr marL="457200" lvl="1" indent="0">
              <a:buNone/>
            </a:pPr>
            <a:r>
              <a:rPr lang="pt-PT" sz="1400" dirty="0">
                <a:latin typeface="Calibri" panose="020F0502020204030204" pitchFamily="34" charset="0"/>
              </a:rPr>
              <a:t>32</a:t>
            </a:r>
            <a:r>
              <a:rPr lang="pt-PT" sz="1400" dirty="0"/>
              <a:t>           and       </a:t>
            </a:r>
            <a:r>
              <a:rPr lang="pt-PT" sz="1400" dirty="0">
                <a:latin typeface="Calibri" panose="020F0502020204030204" pitchFamily="34" charset="0"/>
              </a:rPr>
              <a:t>64</a:t>
            </a:r>
            <a:r>
              <a:rPr lang="pt-PT" sz="1400" dirty="0"/>
              <a:t>-bit</a:t>
            </a:r>
          </a:p>
          <a:p>
            <a:pPr marL="457200" lvl="1" indent="0">
              <a:buNone/>
            </a:pPr>
            <a:r>
              <a:rPr lang="en-US" sz="1200" i="1" dirty="0"/>
              <a:t>(Single)</a:t>
            </a:r>
            <a:r>
              <a:rPr lang="en-US" sz="1200" dirty="0"/>
              <a:t>                    (</a:t>
            </a:r>
            <a:r>
              <a:rPr lang="en-US" sz="1200" i="1" dirty="0"/>
              <a:t>Double)</a:t>
            </a:r>
            <a:r>
              <a:rPr lang="en-US" sz="1200" dirty="0"/>
              <a:t>  precision</a:t>
            </a:r>
            <a:endParaRPr lang="en-US" sz="1600" dirty="0"/>
          </a:p>
          <a:p>
            <a:r>
              <a:rPr lang="en-US" sz="1600" b="1" dirty="0"/>
              <a:t>Strings/Characters</a:t>
            </a:r>
            <a:r>
              <a:rPr lang="en-US" sz="1600" dirty="0"/>
              <a:t> </a:t>
            </a:r>
          </a:p>
          <a:p>
            <a:pPr lvl="1"/>
            <a:r>
              <a:rPr lang="en-US" sz="1200" dirty="0"/>
              <a:t>(ASCII/UNICODE</a:t>
            </a:r>
            <a:r>
              <a:rPr lang="pt-PT" sz="1200" dirty="0"/>
              <a:t>)</a:t>
            </a:r>
          </a:p>
          <a:p>
            <a:endParaRPr lang="pt-PT" sz="1600" dirty="0"/>
          </a:p>
          <a:p>
            <a:r>
              <a:rPr lang="pt-PT" sz="1600" dirty="0"/>
              <a:t>Others?</a:t>
            </a:r>
            <a:endParaRPr lang="en-US" sz="1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463962" y="1546039"/>
            <a:ext cx="5559525" cy="3534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0280" y="1980658"/>
            <a:ext cx="4305667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00101001101010001011011101000101101100010101110101001001001000101010010101010000010101011110110010101010010101001000001001011010001010000101101010001011100101101010000010101010001010101010100101000101010010001010100101010101001111101010101000101110101001010010010100000100100100101000101010100101010101001010101001010100101010100100010010110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0" y="1686700"/>
            <a:ext cx="275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Binary Memory Block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4477593" y="3507284"/>
            <a:ext cx="4511040" cy="10287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ASCII Text File: 	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01000100</a:t>
            </a:r>
            <a:r>
              <a:rPr lang="en-US" sz="1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01100001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01110100</a:t>
            </a:r>
            <a:r>
              <a:rPr lang="en-US" sz="1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01100001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=  “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GB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16-bit Integers: 	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0100010001100001</a:t>
            </a:r>
            <a:r>
              <a:rPr lang="en-US" sz="1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0111010001100001</a:t>
            </a: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=  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17505 </a:t>
            </a:r>
            <a:r>
              <a:rPr lang="en-US" sz="1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29793</a:t>
            </a:r>
            <a:endParaRPr lang="en-GB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32-bit Integer:	01000100011000010111010001100001  =  1147237473</a:t>
            </a:r>
            <a:endParaRPr lang="en-GB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32-bit Float:	01000100011000010111010001100001  =  </a:t>
            </a:r>
            <a:r>
              <a:rPr lang="en-US" sz="1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901.81842041015625</a:t>
            </a:r>
            <a:endParaRPr lang="en-GB" sz="1000" dirty="0">
              <a:solidFill>
                <a:srgbClr val="FFFF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C24E3-8E95-484D-A883-212D57298B5A}"/>
              </a:ext>
            </a:extLst>
          </p:cNvPr>
          <p:cNvSpPr txBox="1"/>
          <p:nvPr/>
        </p:nvSpPr>
        <p:spPr>
          <a:xfrm>
            <a:off x="609601" y="5843752"/>
            <a:ext cx="240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Hexadecimal Representation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5F624-685E-428C-931C-3FA8C532F481}"/>
              </a:ext>
            </a:extLst>
          </p:cNvPr>
          <p:cNvSpPr txBox="1"/>
          <p:nvPr/>
        </p:nvSpPr>
        <p:spPr>
          <a:xfrm>
            <a:off x="2569965" y="5957561"/>
            <a:ext cx="53338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 16: 0, 1, 2, 3, 4, 5, 6, 7, 8, 9, A, B, C, D, E, F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(each Hex numeral is equivalent to 4-bits, two Hex is a byte,…convenient)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D19D6-29BE-486F-A318-A82CD1E9D00E}"/>
              </a:ext>
            </a:extLst>
          </p:cNvPr>
          <p:cNvSpPr txBox="1"/>
          <p:nvPr/>
        </p:nvSpPr>
        <p:spPr>
          <a:xfrm>
            <a:off x="225973" y="5587969"/>
            <a:ext cx="240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25714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862"/>
            <a:ext cx="9144000" cy="544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itle 13"/>
          <p:cNvSpPr>
            <a:spLocks noGrp="1"/>
          </p:cNvSpPr>
          <p:nvPr>
            <p:ph type="title"/>
          </p:nvPr>
        </p:nvSpPr>
        <p:spPr>
          <a:xfrm>
            <a:off x="454080" y="342394"/>
            <a:ext cx="8235841" cy="540476"/>
          </a:xfrm>
        </p:spPr>
        <p:txBody>
          <a:bodyPr/>
          <a:lstStyle/>
          <a:p>
            <a:r>
              <a:rPr lang="en-GB" sz="2800" b="1" dirty="0"/>
              <a:t>How do you tell a (binary) computer what to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1AA03C-EF0C-4EA9-BCD7-9F18F95DA28F}"/>
              </a:ext>
            </a:extLst>
          </p:cNvPr>
          <p:cNvSpPr txBox="1"/>
          <p:nvPr/>
        </p:nvSpPr>
        <p:spPr>
          <a:xfrm>
            <a:off x="2083676" y="2664372"/>
            <a:ext cx="4976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1345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9F85-DEC7-4D94-9C32-C218D427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Assembly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E7CC2-3AC7-4893-A5D4-0EE23EF3B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lowest (sensible) level that you can specify a sequence of instructions for your computer.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1EFF0-27EA-45A0-9782-BEC79D3A822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Computers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D6FF1-3B81-4D57-BD30-4E718C7E39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Assembly Language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0401D-AC26-41EA-8B72-89021FB7792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03B6BA0-BEC0-4EBF-97F2-0B88FC010896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1FD6C6F-4ADD-4F4B-BFFF-ABB136AA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648" y="1565188"/>
            <a:ext cx="3695972" cy="3433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E8D18A-A89D-4E03-AC05-F5E0E1307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98" y="1445173"/>
            <a:ext cx="1900706" cy="39423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A7AE6C-F1A0-49CC-B014-CFD8785C293D}"/>
              </a:ext>
            </a:extLst>
          </p:cNvPr>
          <p:cNvSpPr/>
          <p:nvPr/>
        </p:nvSpPr>
        <p:spPr>
          <a:xfrm>
            <a:off x="4529788" y="2438166"/>
            <a:ext cx="166584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ArialMT"/>
              </a:rPr>
              <a:t>:020000020000FC</a:t>
            </a:r>
          </a:p>
          <a:p>
            <a:r>
              <a:rPr lang="en-GB" sz="1400" dirty="0">
                <a:latin typeface="ArialMT"/>
              </a:rPr>
              <a:t>:1000000000C00F</a:t>
            </a:r>
          </a:p>
          <a:p>
            <a:r>
              <a:rPr lang="en-GB" sz="1400" dirty="0">
                <a:latin typeface="ArialMT"/>
              </a:rPr>
              <a:t>:EF04B92D9A03D</a:t>
            </a:r>
          </a:p>
          <a:p>
            <a:r>
              <a:rPr lang="en-GB" sz="1400" dirty="0">
                <a:latin typeface="ArialMT"/>
              </a:rPr>
              <a:t>:02D9801D0FBCF</a:t>
            </a:r>
          </a:p>
          <a:p>
            <a:r>
              <a:rPr lang="en-GB" sz="1400" dirty="0">
                <a:latin typeface="ArialMT"/>
              </a:rPr>
              <a:t>:7B100010000DE</a:t>
            </a:r>
          </a:p>
          <a:p>
            <a:r>
              <a:rPr lang="en-GB" sz="1400" dirty="0">
                <a:latin typeface="ArialMT"/>
              </a:rPr>
              <a:t>:380E090E00196</a:t>
            </a:r>
          </a:p>
          <a:p>
            <a:r>
              <a:rPr lang="en-GB" sz="1400" dirty="0">
                <a:latin typeface="ArialMT"/>
              </a:rPr>
              <a:t>:F1F70A95D1F70</a:t>
            </a:r>
          </a:p>
          <a:p>
            <a:r>
              <a:rPr lang="en-GB" sz="1400" dirty="0">
                <a:latin typeface="ArialMT"/>
              </a:rPr>
              <a:t>:8959D00000001F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AB8D1-B2B6-4F7B-B96F-978A7506EF50}"/>
              </a:ext>
            </a:extLst>
          </p:cNvPr>
          <p:cNvSpPr txBox="1"/>
          <p:nvPr/>
        </p:nvSpPr>
        <p:spPr>
          <a:xfrm>
            <a:off x="4279394" y="362276"/>
            <a:ext cx="2002221" cy="6447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600" dirty="0">
                <a:latin typeface="Consolas" panose="020B0609020204030204" pitchFamily="49" charset="0"/>
              </a:rPr>
              <a:t>:100000000C945C000C946E000C946E000C946E00CA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:100010000C946E000C946E000C946E000C946E00A8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:100020000C946E000C946E000C946E000C946E0098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:100030000C946E000C946E000C946E000C946E0088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:100040000C9488000C946E000C946E000C946E005E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:100050000C946E000C946E000C946E000C946E0068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:100060000C946E000C946E00000000080002010069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:100070000003040700000000000000000102040863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:100080001020408001020408102001020408102002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:10009000040404040404040402020202020203032E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:1000A0000303030300000000250028002B000000CC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:1000B0000000240027002A0011241FBECFEFD8E043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:1000C000DEBFCDBF21E0A0E0B1E001C01D92A930AC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:1000D000B207E1F70E9403020C9413020C94000093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:1000E00061E08DE00C94930161E08DE00E94CC0111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:1000F00068EE73E080E090E00E94F50060E08DE043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:100100000E94CC0168EE73E080E090E00C94F50072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:100110001F920F920FB60F9211242F933F938F933C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:100120009F93AF93BF938091010190910201A091A1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:100130000301B09104013091000123E0230F2D371A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:1001400020F40196A11DB11D05C026E8230F0296DB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:10015000A11DB11D20930001809301019093020124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:10016000A0930301B09304018091050190910601D1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:10017000A0910701B09108010196A11DB11D8093C6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:10018000050190930601A0930701B0930801BF9168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:10019000AF919F918F913F912F910F900FBE0F9034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:1001A0001F9018953FB7F894809105019091060132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:1001B000A0910701B091080126B5A89B05C02F3F6B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:1001C00019F00196A11DB11D3FBF6627782F892F19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:1001D0009A2F620F711D811D911D42E0660F771FDE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:1001E000881F991F4A95D1F708958F929F92AF92D9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:1001F000BF92CF92DF92EF92FF926B017C010E943F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:10020000D2004B015C01C114D104E104F104F1F00E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:100210000E9412020E94D200681979098A099B097A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:10022000683E73408105910570F321E0C21AD10840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:10023000E108F10888EE880E83E0981EA11CB11C2D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:10024000C114D104E104F10429F7DDCFFF90EF9050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:10025000DF90CF90BF90AF909F908F90089578944B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:1002600084B5826084BD84B5816084BD85B58260BB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:1002700085BD85B5816085BDEEE6F0E08081816059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:100280008083E1E8F0E01082808182608083808159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:1002900081608083E0E8F0E0808181608083E1EB31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:1002A000F0E0808184608083E0EBF0E08081816019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:1002B0008083EAE7F0E080818460808380818260CF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:1002C00080838081816080838081806880831092B8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:1002D000C1000895833081F028F4813099F0823094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:1002E000A1F008958730A9F08830B9F08430D1F4B6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:1002F000809180008F7D03C0809180008F778093F4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:100300008000089584B58F7702C084B58F7D84BD49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:1003100008958091B0008F7703C08091B0008F7DE9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:100320008093B0000895CF93DF9390E0FC01E458F0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:10033000FF4F2491FC01E057FF4F8491882349F13E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:1003400090E0880F991FFC01E255FF4FA591B491F1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:100350008C559F4FFC01C591D4919FB7611108C086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:10036000F8948C91209582238C93888182230AC0F3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:10037000623051F4F8948C91322F309583238C9312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:100380008881822B888304C0F8948C91822B8C9373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:100390009FBFDF91CF9108950F931F93CF93DF936A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:1003A0001F92CDB7DEB7282F30E0F901E859FF4F93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:1003B0008491F901E458FF4F1491F901E057FF4F80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:1003C00004910023C9F0882321F069830E946A0107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:1003D0006981E02FF0E0EE0FFF1FEC55FF4FA59174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:1003E000B4919FB7F8948C91611103C0109581234B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:1003F00001C0812B8C939FBF0F90DF91CF911F91F4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:100400000F91089508950E942F010E9402020E94F8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:100410007000C0E0D0E00E9474002097E1F30E94D9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:0A0420000000F9CF0895F894FFCF13</a:t>
            </a:r>
          </a:p>
          <a:p>
            <a:r>
              <a:rPr lang="en-GB" sz="600" dirty="0">
                <a:latin typeface="Consolas" panose="020B0609020204030204" pitchFamily="49" charset="0"/>
              </a:rPr>
              <a:t>:00000001FF</a:t>
            </a:r>
          </a:p>
          <a:p>
            <a:endParaRPr lang="en-GB" sz="5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7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348532" y="4838931"/>
            <a:ext cx="4463497" cy="1737964"/>
            <a:chOff x="4572000" y="4810932"/>
            <a:chExt cx="4463497" cy="1737964"/>
          </a:xfrm>
        </p:grpSpPr>
        <p:pic>
          <p:nvPicPr>
            <p:cNvPr id="14" name="Picture 4" descr="https://dlnmh9ip6v2uc.cloudfront.net/images/products/9/9/5/0/09950-0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10932"/>
              <a:ext cx="1737964" cy="1737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5513514" y="6048572"/>
              <a:ext cx="1348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Arduino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466" y="5122443"/>
              <a:ext cx="1393678" cy="111494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6870" y="6048572"/>
              <a:ext cx="1348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err="1"/>
                <a:t>Rasberry</a:t>
              </a:r>
              <a:r>
                <a:rPr lang="en-GB" sz="1400" dirty="0"/>
                <a:t> Pi</a:t>
              </a:r>
            </a:p>
          </p:txBody>
        </p:sp>
      </p:grp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6410" y="2309797"/>
            <a:ext cx="2823893" cy="192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95924" y="1664200"/>
            <a:ext cx="2229518" cy="2823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 cstate="print"/>
          <a:srcRect l="7210" r="7524"/>
          <a:stretch>
            <a:fillRect/>
          </a:stretch>
        </p:blipFill>
        <p:spPr bwMode="auto">
          <a:xfrm>
            <a:off x="5507006" y="2134460"/>
            <a:ext cx="1625758" cy="1996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http://resources.infosecinstitute.com/wp-content/uploads/ipho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434" y="2789059"/>
            <a:ext cx="1519276" cy="105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042954" y="1297611"/>
            <a:ext cx="434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/>
              <a:t>The Electronic Computer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5620" y="4566389"/>
            <a:ext cx="72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1970s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12680" y="4543719"/>
            <a:ext cx="72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1980s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19800" y="4543718"/>
            <a:ext cx="72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1990s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21470" y="4555168"/>
            <a:ext cx="83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2000s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135D481-EAC5-4661-A6BD-80629B45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126" y="111262"/>
            <a:ext cx="7192311" cy="502029"/>
          </a:xfrm>
        </p:spPr>
        <p:txBody>
          <a:bodyPr/>
          <a:lstStyle/>
          <a:p>
            <a:r>
              <a:rPr lang="en-GB" dirty="0"/>
              <a:t>Computer Evolution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304C610-014F-44D7-B15C-7BC85F99991B}"/>
              </a:ext>
            </a:extLst>
          </p:cNvPr>
          <p:cNvSpPr txBox="1">
            <a:spLocks/>
          </p:cNvSpPr>
          <p:nvPr/>
        </p:nvSpPr>
        <p:spPr>
          <a:xfrm>
            <a:off x="984128" y="613292"/>
            <a:ext cx="7192309" cy="6200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rapid development of increasingly capable computers was largely driven by improved silicon fabrication techniques (integrated circuits).</a:t>
            </a:r>
          </a:p>
        </p:txBody>
      </p:sp>
    </p:spTree>
    <p:extLst>
      <p:ext uri="{BB962C8B-B14F-4D97-AF65-F5344CB8AC3E}">
        <p14:creationId xmlns:p14="http://schemas.microsoft.com/office/powerpoint/2010/main" val="116829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Components (Anatomy)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Modern computers are built from a hierarchical arrangement of devices, the lowest level of which is a complimentary pair of transistor switches (CMOS).</a:t>
            </a:r>
          </a:p>
        </p:txBody>
      </p:sp>
      <p:pic>
        <p:nvPicPr>
          <p:cNvPr id="50" name="Picture Placeholder 4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6931"/>
          <a:stretch>
            <a:fillRect/>
          </a:stretch>
        </p:blipFill>
        <p:spPr/>
      </p:pic>
      <p:pic>
        <p:nvPicPr>
          <p:cNvPr id="38" name="Picture 37" descr="http://pcsdesign.ca/attachments/Image/computer_par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50" y="1322799"/>
            <a:ext cx="3061489" cy="423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sub.allaboutcircuits.com/images/034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18" y="1391956"/>
            <a:ext cx="1188497" cy="83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hyperphysics.phy-astr.gsu.edu/hbase/electronic/ietron/gate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19" y="2727544"/>
            <a:ext cx="1682324" cy="11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2313144" y="3079954"/>
            <a:ext cx="1071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Logic Gates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59794" y="4904607"/>
            <a:ext cx="1713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Circuits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38280" y="1687307"/>
            <a:ext cx="103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Transistors</a:t>
            </a:r>
          </a:p>
        </p:txBody>
      </p:sp>
      <p:sp>
        <p:nvSpPr>
          <p:cNvPr id="52" name="Down Arrow 51"/>
          <p:cNvSpPr/>
          <p:nvPr/>
        </p:nvSpPr>
        <p:spPr>
          <a:xfrm>
            <a:off x="1277929" y="2338682"/>
            <a:ext cx="244554" cy="34116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Down Arrow 52"/>
          <p:cNvSpPr/>
          <p:nvPr/>
        </p:nvSpPr>
        <p:spPr>
          <a:xfrm>
            <a:off x="1277929" y="4035927"/>
            <a:ext cx="244554" cy="34116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/>
          <p:cNvCxnSpPr/>
          <p:nvPr/>
        </p:nvCxnSpPr>
        <p:spPr>
          <a:xfrm>
            <a:off x="3995810" y="1322799"/>
            <a:ext cx="39756" cy="419372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72871" y="1322799"/>
            <a:ext cx="39756" cy="419372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 rot="16200000">
            <a:off x="-317012" y="2989133"/>
            <a:ext cx="11027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effectLst/>
              </a:rPr>
              <a:t>Micro</a:t>
            </a:r>
          </a:p>
        </p:txBody>
      </p:sp>
      <p:sp>
        <p:nvSpPr>
          <p:cNvPr id="58" name="Rectangle 57"/>
          <p:cNvSpPr/>
          <p:nvPr/>
        </p:nvSpPr>
        <p:spPr>
          <a:xfrm rot="16200000">
            <a:off x="3186141" y="2989132"/>
            <a:ext cx="11722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effectLst/>
              </a:rPr>
              <a:t>Macro</a:t>
            </a:r>
            <a:endParaRPr lang="en-US" sz="3600" b="0" cap="none" spc="0" dirty="0">
              <a:ln w="0"/>
              <a:effectLst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6029739" y="2449013"/>
            <a:ext cx="2763077" cy="1270804"/>
            <a:chOff x="5923723" y="2449013"/>
            <a:chExt cx="2763077" cy="1270804"/>
          </a:xfrm>
        </p:grpSpPr>
        <p:sp>
          <p:nvSpPr>
            <p:cNvPr id="59" name="Rectangle 58"/>
            <p:cNvSpPr/>
            <p:nvPr/>
          </p:nvSpPr>
          <p:spPr>
            <a:xfrm>
              <a:off x="5923723" y="3302601"/>
              <a:ext cx="371446" cy="417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6295169" y="2727544"/>
              <a:ext cx="1446895" cy="5750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7869525" y="2449013"/>
              <a:ext cx="817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CPU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652051" y="3446122"/>
            <a:ext cx="3219889" cy="589805"/>
            <a:chOff x="5546035" y="3446122"/>
            <a:chExt cx="3219889" cy="589805"/>
          </a:xfrm>
        </p:grpSpPr>
        <p:sp>
          <p:nvSpPr>
            <p:cNvPr id="60" name="Rectangle 59"/>
            <p:cNvSpPr/>
            <p:nvPr/>
          </p:nvSpPr>
          <p:spPr>
            <a:xfrm>
              <a:off x="5546035" y="3719817"/>
              <a:ext cx="901534" cy="316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6443737" y="3630396"/>
              <a:ext cx="1316032" cy="696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7869525" y="3446122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RAM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C65AAB-A4A1-4544-A37A-AD195EB23A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2" y="4436747"/>
            <a:ext cx="1415295" cy="106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Transistors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 semiconductor (solid-state) triode.</a:t>
            </a:r>
            <a:endParaRPr lang="en-GB" dirty="0"/>
          </a:p>
        </p:txBody>
      </p:sp>
      <p:pic>
        <p:nvPicPr>
          <p:cNvPr id="47" name="Picture 2" descr="http://sub.allaboutcircuits.com/images/034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01" y="195214"/>
            <a:ext cx="1188497" cy="83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822149" y="1892874"/>
            <a:ext cx="4778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awesome</a:t>
            </a:r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sz="1200" dirty="0"/>
              <a:t>…Don’t get me started…</a:t>
            </a:r>
          </a:p>
          <a:p>
            <a:pPr algn="ctr"/>
            <a:endParaRPr lang="en-GB" sz="1200" dirty="0"/>
          </a:p>
        </p:txBody>
      </p:sp>
      <p:pic>
        <p:nvPicPr>
          <p:cNvPr id="12" name="Picture 2" descr="http://www.electronicstheory.com/COURSES/ELECTRONICS/pic/FET2.PNG">
            <a:extLst>
              <a:ext uri="{FF2B5EF4-FFF2-40B4-BE49-F238E27FC236}">
                <a16:creationId xmlns:a16="http://schemas.microsoft.com/office/drawing/2014/main" id="{A4A10303-B73F-4EEC-9681-C5B587B8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8494" y="3436345"/>
            <a:ext cx="3345916" cy="20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img.diytrade.com/cdimg/1138208/12425463/0/1270802066/MosFET_transistor_Item_IRF150N.jpg">
            <a:extLst>
              <a:ext uri="{FF2B5EF4-FFF2-40B4-BE49-F238E27FC236}">
                <a16:creationId xmlns:a16="http://schemas.microsoft.com/office/drawing/2014/main" id="{A23B418C-627C-4AAF-AD72-48A8FF425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503" y="14832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EC1361-E95B-4096-B02B-23CA8B2CA106}"/>
              </a:ext>
            </a:extLst>
          </p:cNvPr>
          <p:cNvGrpSpPr/>
          <p:nvPr/>
        </p:nvGrpSpPr>
        <p:grpSpPr>
          <a:xfrm>
            <a:off x="321865" y="3568033"/>
            <a:ext cx="3486469" cy="1905000"/>
            <a:chOff x="784327" y="4648200"/>
            <a:chExt cx="3486469" cy="1905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CB9406-B031-40DA-8344-A90918E2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5737" y="4803357"/>
              <a:ext cx="1428750" cy="14287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BFF528-C7DA-4048-B9DE-6C9F7F91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8798" y="4800600"/>
              <a:ext cx="1524000" cy="1524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FCB32D-A9EB-4C6C-BE34-1270EE8C2471}"/>
                </a:ext>
              </a:extLst>
            </p:cNvPr>
            <p:cNvSpPr txBox="1"/>
            <p:nvPr/>
          </p:nvSpPr>
          <p:spPr>
            <a:xfrm>
              <a:off x="914400" y="4771697"/>
              <a:ext cx="1600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N-MOSFET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ABBCF7-B313-4DB2-B2FC-9DBE902DBB51}"/>
                </a:ext>
              </a:extLst>
            </p:cNvPr>
            <p:cNvSpPr txBox="1"/>
            <p:nvPr/>
          </p:nvSpPr>
          <p:spPr>
            <a:xfrm>
              <a:off x="2592598" y="4753326"/>
              <a:ext cx="1600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P-MOSFET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ADE4C1-B3F8-4BD2-BE82-9E8CAD86CDC2}"/>
                </a:ext>
              </a:extLst>
            </p:cNvPr>
            <p:cNvSpPr txBox="1"/>
            <p:nvPr/>
          </p:nvSpPr>
          <p:spPr>
            <a:xfrm>
              <a:off x="1295400" y="6172200"/>
              <a:ext cx="1136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 err="1"/>
                <a:t>pos</a:t>
              </a:r>
              <a:r>
                <a:rPr lang="en-GB" sz="1400" i="1" dirty="0"/>
                <a:t> (+) Gate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6F79AF-D9C6-4F5E-88EC-EFBBBCC877FA}"/>
                </a:ext>
              </a:extLst>
            </p:cNvPr>
            <p:cNvSpPr txBox="1"/>
            <p:nvPr/>
          </p:nvSpPr>
          <p:spPr>
            <a:xfrm>
              <a:off x="2943201" y="6172200"/>
              <a:ext cx="1165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 err="1"/>
                <a:t>neg</a:t>
              </a:r>
              <a:r>
                <a:rPr lang="en-GB" sz="1400" i="1" dirty="0"/>
                <a:t> (-) Gate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29F89A2-AFE7-433E-9FC4-2D0C88C8CDF8}"/>
                </a:ext>
              </a:extLst>
            </p:cNvPr>
            <p:cNvSpPr/>
            <p:nvPr/>
          </p:nvSpPr>
          <p:spPr>
            <a:xfrm>
              <a:off x="784327" y="4648200"/>
              <a:ext cx="3486469" cy="1905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5208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 Gates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fundamental units of computation.</a:t>
            </a:r>
          </a:p>
        </p:txBody>
      </p:sp>
      <p:pic>
        <p:nvPicPr>
          <p:cNvPr id="10" name="Picture 2" descr="Pull down network ">
            <a:extLst>
              <a:ext uri="{FF2B5EF4-FFF2-40B4-BE49-F238E27FC236}">
                <a16:creationId xmlns:a16="http://schemas.microsoft.com/office/drawing/2014/main" id="{28782364-0E2D-4D9B-B223-60B84CF1C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87294" y="1510045"/>
            <a:ext cx="2565144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B0F48A-E76D-40BA-BCC5-AA78C41F9A19}"/>
              </a:ext>
            </a:extLst>
          </p:cNvPr>
          <p:cNvSpPr txBox="1"/>
          <p:nvPr/>
        </p:nvSpPr>
        <p:spPr>
          <a:xfrm>
            <a:off x="1189731" y="4186930"/>
            <a:ext cx="2408211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/>
              <a:t>NMOS “NOT” Gate</a:t>
            </a:r>
          </a:p>
          <a:p>
            <a:pPr algn="ctr"/>
            <a:r>
              <a:rPr lang="en-GB" b="1" dirty="0"/>
              <a:t>(Inverter)</a:t>
            </a:r>
          </a:p>
        </p:txBody>
      </p:sp>
      <p:pic>
        <p:nvPicPr>
          <p:cNvPr id="12" name="Picture 4" descr="Machine generated alternative text:&#10;NMOS &#10;NANO gate ">
            <a:extLst>
              <a:ext uri="{FF2B5EF4-FFF2-40B4-BE49-F238E27FC236}">
                <a16:creationId xmlns:a16="http://schemas.microsoft.com/office/drawing/2014/main" id="{D840B30B-8D2F-45E6-B469-9397241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7178" y="1463936"/>
            <a:ext cx="1752600" cy="3619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EFC048-002F-4BFD-8662-FF62D4B2481E}"/>
              </a:ext>
            </a:extLst>
          </p:cNvPr>
          <p:cNvSpPr/>
          <p:nvPr/>
        </p:nvSpPr>
        <p:spPr>
          <a:xfrm>
            <a:off x="-5244" y="1649919"/>
            <a:ext cx="238995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NOT</a:t>
            </a:r>
          </a:p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</a:t>
            </a:r>
          </a:p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OR</a:t>
            </a:r>
          </a:p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3587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Integrated combinations of logic gates that’s store data, process data, and move data around.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5C5E8B-D809-4566-A89D-446F0B4692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25" y="1880271"/>
            <a:ext cx="3491015" cy="2639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6CF882-B696-4731-B43C-4781D6A3A3A4}"/>
              </a:ext>
            </a:extLst>
          </p:cNvPr>
          <p:cNvSpPr txBox="1"/>
          <p:nvPr/>
        </p:nvSpPr>
        <p:spPr>
          <a:xfrm>
            <a:off x="685203" y="4608283"/>
            <a:ext cx="36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The 74181 4-bit ALU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5301D-BC87-4AC0-91E0-AFA07AEE4A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69" y="1594873"/>
            <a:ext cx="4540235" cy="38557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1C20D-80FA-40CD-A107-D8FAF56FE0EE}"/>
              </a:ext>
            </a:extLst>
          </p:cNvPr>
          <p:cNvSpPr txBox="1"/>
          <p:nvPr/>
        </p:nvSpPr>
        <p:spPr>
          <a:xfrm>
            <a:off x="5509451" y="1225541"/>
            <a:ext cx="221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4002 320-bit 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D24FC-8207-436D-A706-0055C128AE7B}"/>
              </a:ext>
            </a:extLst>
          </p:cNvPr>
          <p:cNvSpPr txBox="1"/>
          <p:nvPr/>
        </p:nvSpPr>
        <p:spPr>
          <a:xfrm>
            <a:off x="114856" y="5644057"/>
            <a:ext cx="406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An ALU performs a specific logic function of 4 input bits based on a “control input” (instruction)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0AC0B-A30E-49F4-933B-A7FC940BA155}"/>
              </a:ext>
            </a:extLst>
          </p:cNvPr>
          <p:cNvSpPr txBox="1"/>
          <p:nvPr/>
        </p:nvSpPr>
        <p:spPr>
          <a:xfrm>
            <a:off x="4881298" y="5644057"/>
            <a:ext cx="406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 can read or write bits values (0 or 1) at a specific location (address) </a:t>
            </a:r>
          </a:p>
        </p:txBody>
      </p:sp>
    </p:spTree>
    <p:extLst>
      <p:ext uri="{BB962C8B-B14F-4D97-AF65-F5344CB8AC3E}">
        <p14:creationId xmlns:p14="http://schemas.microsoft.com/office/powerpoint/2010/main" val="200127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1924677" y="99850"/>
            <a:ext cx="5294646" cy="609600"/>
          </a:xfrm>
        </p:spPr>
        <p:txBody>
          <a:bodyPr>
            <a:noAutofit/>
          </a:bodyPr>
          <a:lstStyle/>
          <a:p>
            <a:r>
              <a:rPr lang="en-GB" sz="3600" dirty="0"/>
              <a:t>Circuits in Silicon</a:t>
            </a: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7215D-3CE6-4263-9E0F-BDC0C9D52F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5" y="962330"/>
            <a:ext cx="5390610" cy="589551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D200515-6DDD-4DD7-8E89-6D9057205A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1700" y="2286000"/>
            <a:ext cx="3314531" cy="3854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EED7D51-37DA-4B41-BBF2-64842C9DF657}"/>
              </a:ext>
            </a:extLst>
          </p:cNvPr>
          <p:cNvCxnSpPr>
            <a:cxnSpLocks/>
          </p:cNvCxnSpPr>
          <p:nvPr/>
        </p:nvCxnSpPr>
        <p:spPr>
          <a:xfrm>
            <a:off x="4911808" y="1752600"/>
            <a:ext cx="3974423" cy="52006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A53C6E6-09BE-470E-8E23-24EEA680CFBC}"/>
              </a:ext>
            </a:extLst>
          </p:cNvPr>
          <p:cNvCxnSpPr>
            <a:cxnSpLocks/>
          </p:cNvCxnSpPr>
          <p:nvPr/>
        </p:nvCxnSpPr>
        <p:spPr>
          <a:xfrm>
            <a:off x="4111164" y="2679610"/>
            <a:ext cx="1409761" cy="346130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EBA4F52-18BC-4463-B2B7-57689BC8F988}"/>
              </a:ext>
            </a:extLst>
          </p:cNvPr>
          <p:cNvSpPr/>
          <p:nvPr/>
        </p:nvSpPr>
        <p:spPr>
          <a:xfrm>
            <a:off x="4111164" y="1784131"/>
            <a:ext cx="800644" cy="914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E8B200-3BC7-462C-B07C-121DA295661A}"/>
              </a:ext>
            </a:extLst>
          </p:cNvPr>
          <p:cNvSpPr txBox="1"/>
          <p:nvPr/>
        </p:nvSpPr>
        <p:spPr>
          <a:xfrm>
            <a:off x="5976194" y="6248400"/>
            <a:ext cx="262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ALU </a:t>
            </a:r>
            <a:r>
              <a:rPr lang="en-GB" sz="1400" dirty="0"/>
              <a:t>(arithmetic/logic unit)</a:t>
            </a:r>
            <a:endParaRPr lang="en-GB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00A1206-E90A-4568-B8A7-3ACAF66098EA}"/>
              </a:ext>
            </a:extLst>
          </p:cNvPr>
          <p:cNvSpPr txBox="1"/>
          <p:nvPr/>
        </p:nvSpPr>
        <p:spPr>
          <a:xfrm>
            <a:off x="5869046" y="1264119"/>
            <a:ext cx="290213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 Black" panose="020B0A04020102020204" pitchFamily="34" charset="0"/>
              </a:rPr>
              <a:t>Atmel Mega 328P</a:t>
            </a:r>
          </a:p>
        </p:txBody>
      </p:sp>
    </p:spTree>
    <p:extLst>
      <p:ext uri="{BB962C8B-B14F-4D97-AF65-F5344CB8AC3E}">
        <p14:creationId xmlns:p14="http://schemas.microsoft.com/office/powerpoint/2010/main" val="399597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Von Neumann Architecture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John realized that “Data” and a “Program” do not require distinct substrates…they can be stored in the same hardware, system memory (often RAM) and then processed by a separate CPU. </a:t>
            </a:r>
            <a:endParaRPr lang="en-GB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828" y="1648325"/>
            <a:ext cx="1977201" cy="2569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2482" y="1654525"/>
            <a:ext cx="3695972" cy="3433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475384" y="4206026"/>
            <a:ext cx="2527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John von Neumann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56524" y="4777449"/>
            <a:ext cx="268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How does this compare to the brain?</a:t>
            </a:r>
          </a:p>
        </p:txBody>
      </p:sp>
    </p:spTree>
    <p:extLst>
      <p:ext uri="{BB962C8B-B14F-4D97-AF65-F5344CB8AC3E}">
        <p14:creationId xmlns:p14="http://schemas.microsoft.com/office/powerpoint/2010/main" val="32838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Microcontrollers (µC, MCU)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Microcontrollers, as the name suggests, are small computers containing a CPU and RAM. Unlike a PC, they lack an operating system (OS). They normally come on a board (PCB) integrated with ADCs, DACs, peripheral contacts, and a communication bus (serial, USB, etc.)</a:t>
            </a:r>
            <a:endParaRPr lang="en-GB" dirty="0"/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6" r="23866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39" y="2387931"/>
            <a:ext cx="3271458" cy="1893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53170"/>
            <a:ext cx="2402479" cy="2362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1472"/>
            <a:ext cx="2731597" cy="16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9166"/>
      </p:ext>
    </p:extLst>
  </p:cSld>
  <p:clrMapOvr>
    <a:masterClrMapping/>
  </p:clrMapOvr>
</p:sld>
</file>

<file path=ppt/theme/theme1.xml><?xml version="1.0" encoding="utf-8"?>
<a:theme xmlns:a="http://schemas.openxmlformats.org/drawingml/2006/main" name="ARK_Light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ARK_LightTheme</Template>
  <TotalTime>1909</TotalTime>
  <Words>810</Words>
  <Application>Microsoft Office PowerPoint</Application>
  <PresentationFormat>On-screen Show (4:3)</PresentationFormat>
  <Paragraphs>220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ArialMT</vt:lpstr>
      <vt:lpstr>Calibri</vt:lpstr>
      <vt:lpstr>Consolas</vt:lpstr>
      <vt:lpstr>Constantia</vt:lpstr>
      <vt:lpstr>Times New Roman</vt:lpstr>
      <vt:lpstr>ARK_LightTheme</vt:lpstr>
      <vt:lpstr>Assembly Language Telling a computer what to do</vt:lpstr>
      <vt:lpstr>Computer Evolution</vt:lpstr>
      <vt:lpstr>Computer Components (Anatomy)</vt:lpstr>
      <vt:lpstr>Transistors</vt:lpstr>
      <vt:lpstr>Logic Gates</vt:lpstr>
      <vt:lpstr>Circuits</vt:lpstr>
      <vt:lpstr>Circuits in Silicon</vt:lpstr>
      <vt:lpstr>Von Neumann Architecture</vt:lpstr>
      <vt:lpstr>Microcontrollers (µC, MCU)</vt:lpstr>
      <vt:lpstr>Arduino</vt:lpstr>
      <vt:lpstr>How do you tell a (binary) computer what to do?</vt:lpstr>
      <vt:lpstr>Binary Representation</vt:lpstr>
      <vt:lpstr>Binary Data Types</vt:lpstr>
      <vt:lpstr>How do you tell a (binary) computer what to do?</vt:lpstr>
      <vt:lpstr>Assembly Language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Acquisition and Control</dc:title>
  <dc:creator>Adam Kampff</dc:creator>
  <cp:lastModifiedBy>Adam Kampff</cp:lastModifiedBy>
  <cp:revision>146</cp:revision>
  <dcterms:created xsi:type="dcterms:W3CDTF">2015-05-30T16:46:02Z</dcterms:created>
  <dcterms:modified xsi:type="dcterms:W3CDTF">2017-09-11T23:10:25Z</dcterms:modified>
</cp:coreProperties>
</file>